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24"/>
  </p:notesMasterIdLst>
  <p:sldIdLst>
    <p:sldId id="256" r:id="rId2"/>
    <p:sldId id="267" r:id="rId3"/>
    <p:sldId id="268" r:id="rId4"/>
    <p:sldId id="257" r:id="rId5"/>
    <p:sldId id="269" r:id="rId6"/>
    <p:sldId id="284" r:id="rId7"/>
    <p:sldId id="258" r:id="rId8"/>
    <p:sldId id="285" r:id="rId9"/>
    <p:sldId id="274" r:id="rId10"/>
    <p:sldId id="275" r:id="rId11"/>
    <p:sldId id="276" r:id="rId12"/>
    <p:sldId id="277" r:id="rId13"/>
    <p:sldId id="278" r:id="rId14"/>
    <p:sldId id="279" r:id="rId15"/>
    <p:sldId id="266" r:id="rId16"/>
    <p:sldId id="270" r:id="rId17"/>
    <p:sldId id="271" r:id="rId18"/>
    <p:sldId id="272" r:id="rId19"/>
    <p:sldId id="273" r:id="rId20"/>
    <p:sldId id="280" r:id="rId21"/>
    <p:sldId id="282" r:id="rId22"/>
    <p:sldId id="28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27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62BB1-D43B-431C-9F2E-396C60E2B282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0DEDF-0267-49E1-97AC-401E9DDCAB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432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36FA4F1-6ADC-4F37-BF66-FA9DB68F4522}" type="datetime1">
              <a:rPr lang="ru-RU" smtClean="0"/>
              <a:t>18.04.2023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48020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4B25-8E5E-41B3-A30B-BF9E2C18DE8A}" type="datetime1">
              <a:rPr lang="ru-RU" smtClean="0"/>
              <a:t>18.04.2023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36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2D7322-AB8B-4585-AB2B-0C006A6E725A}" type="datetime1">
              <a:rPr lang="ru-RU" smtClean="0"/>
              <a:t>18.04.2023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535252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F5E0-3AFF-488C-87BB-BA9A72A40A22}" type="datetime1">
              <a:rPr lang="ru-RU" smtClean="0"/>
              <a:t>18.04.2023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58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FEAC-11BA-4140-A108-9D1BC670CEFA}" type="datetime1">
              <a:rPr lang="ru-RU" smtClean="0"/>
              <a:t>18.04.2023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497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205E-740D-40B8-B2EF-E4DE59D5BA4C}" type="datetime1">
              <a:rPr lang="ru-RU" smtClean="0"/>
              <a:t>18.04.2023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714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646E-3FDA-47A8-BA01-739B93A9F2A0}" type="datetime1">
              <a:rPr lang="ru-RU" smtClean="0"/>
              <a:t>18.04.2023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992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09CD62-0015-4910-823D-16726AE3A7CB}" type="datetime1">
              <a:rPr lang="ru-RU" smtClean="0"/>
              <a:t>18.04.2023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21376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B9258E-3A0C-443E-BD13-858C837A694D}" type="datetime1">
              <a:rPr lang="ru-RU" smtClean="0"/>
              <a:t>18.04.2023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5515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8508-3F60-4C24-B1AB-76E7482C5160}" type="datetime1">
              <a:rPr lang="ru-RU" smtClean="0"/>
              <a:t>18.04.2023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40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15B3-BEED-4CB6-8F07-3DD8FE1D96D8}" type="datetime1">
              <a:rPr lang="ru-RU" smtClean="0"/>
              <a:t>18.04.2023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60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D0B5A53-3949-44E0-8626-95F07329D66F}" type="datetime1">
              <a:rPr lang="ru-RU" smtClean="0"/>
              <a:t>18.04.2023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4824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hyperlink" Target="file:///E:\brain.ru\memory\mnemotehniki.php\associacii.php%22&#1087;&#1088;&#1080;&#1077;&#1084;&#1099;%20&#1084;&#1085;&#1077;&#1084;&#1086;&#1090;&#1077;&#1093;&#1085;&#1080;&#1082;&#1080;" TargetMode="Externa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554885"/>
            <a:ext cx="7023700" cy="2098226"/>
          </a:xfrm>
        </p:spPr>
        <p:txBody>
          <a:bodyPr/>
          <a:lstStyle/>
          <a:p>
            <a:pPr algn="ctr"/>
            <a:r>
              <a:rPr lang="ru-RU" b="1" dirty="0" smtClean="0"/>
              <a:t>Исследование</a:t>
            </a:r>
            <a:br>
              <a:rPr lang="ru-RU" b="1" dirty="0" smtClean="0"/>
            </a:br>
            <a:r>
              <a:rPr lang="ru-RU" b="1" dirty="0" smtClean="0"/>
              <a:t>эффективности </a:t>
            </a:r>
            <a:r>
              <a:rPr lang="ru-RU" b="1" dirty="0"/>
              <a:t>мнемонических правил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4797152"/>
            <a:ext cx="6400800" cy="115212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Горбунова Елена,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ученица 10 класса</a:t>
            </a:r>
          </a:p>
          <a:p>
            <a:pPr algn="l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Москаленко Олеся Александровна, </a:t>
            </a:r>
          </a:p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сихолог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75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5493" y="1988840"/>
            <a:ext cx="72009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90959" y="429430"/>
            <a:ext cx="6969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1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rgbClr val="11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работы: Изучить влияние мнемонических тренировок на качество памяти.</a:t>
            </a:r>
            <a:endParaRPr lang="ru-RU" sz="2400" b="1" u="sng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4" y="2189959"/>
            <a:ext cx="3138519" cy="343975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12308" y="1663087"/>
            <a:ext cx="56166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Задачи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Изучить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литературу по данной теме.</a:t>
            </a: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Узнать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мнемотехники.</a:t>
            </a: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 среди одноклассников, используя анкетирование и тестирование. </a:t>
            </a: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Сделать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 и узнать, влияют ли мнемонические тренировки на качество памяти.</a:t>
            </a:r>
          </a:p>
          <a:p>
            <a:endParaRPr lang="ru-RU" sz="2400" dirty="0"/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Гипотеза: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Мнемонические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тренировки улучшают качество памяти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53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764704"/>
            <a:ext cx="7704856" cy="5328592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учащееся 10 класса.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качество памяти.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Методы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Теоретический анализ литературы по исследуемой проблеме.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2.Анкетирование и тестирование, направленные на выявление особенностей памяти.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717032"/>
            <a:ext cx="4032448" cy="2694179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6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566" y="476672"/>
            <a:ext cx="7200900" cy="14859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Что такое мнемоника?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224295"/>
            <a:ext cx="7200900" cy="3581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Мнемо́ника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(др.-греч.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μνημονικόν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искусство запоминания),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мнемоте́хника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совокупность специальных приёмов и способов, облегчающих запоминание нужной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686" y="2492896"/>
            <a:ext cx="6849107" cy="3456384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57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8326" y="411724"/>
            <a:ext cx="7200900" cy="72697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мнемоники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206252"/>
            <a:ext cx="7200900" cy="35814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методы запоминания изложил Марк Фабий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Квинтилиан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оратор Древнего Рима, автор полного учебника по ораторскому искусству, который дошёл до человечества с античных времён, под названием «Наставления оратору».  Одним из таких методов была -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мнемонических мест.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123727" y="3212975"/>
            <a:ext cx="997433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7150023"/>
              </p:ext>
            </p:extLst>
          </p:nvPr>
        </p:nvGraphicFramePr>
        <p:xfrm>
          <a:off x="2526488" y="2996952"/>
          <a:ext cx="5184576" cy="331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Картинка" r:id="rId3" imgW="0" imgH="0" progId="StaticMetafile">
                  <p:embed/>
                </p:oleObj>
              </mc:Choice>
              <mc:Fallback>
                <p:oleObj name="Картинка" r:id="rId3" imgW="0" imgH="0" progId="StaticMetafile">
                  <p:embed/>
                  <p:pic>
                    <p:nvPicPr>
                      <p:cNvPr id="0" name="rectole0000000000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6488" y="2996952"/>
                        <a:ext cx="5184576" cy="331236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238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198" y="1268760"/>
            <a:ext cx="4891676" cy="5474342"/>
          </a:xfrm>
        </p:spPr>
      </p:pic>
      <p:sp>
        <p:nvSpPr>
          <p:cNvPr id="2" name="Прямоугольник 1"/>
          <p:cNvSpPr/>
          <p:nvPr/>
        </p:nvSpPr>
        <p:spPr>
          <a:xfrm>
            <a:off x="2195736" y="116632"/>
            <a:ext cx="5400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Архитектурный тип –метод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Квинтилиана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1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Зачем нужна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мнемоника?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908720"/>
            <a:ext cx="72009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некоторыми приёмами мнемоники мы встречаемся ещё в начальной школе.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71600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544114"/>
              </p:ext>
            </p:extLst>
          </p:nvPr>
        </p:nvGraphicFramePr>
        <p:xfrm>
          <a:off x="810948" y="2488148"/>
          <a:ext cx="4010290" cy="2169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" name="Картинка" r:id="rId3" imgW="0" imgH="0" progId="StaticMetafile">
                  <p:embed/>
                </p:oleObj>
              </mc:Choice>
              <mc:Fallback>
                <p:oleObj name="Картинка" r:id="rId3" imgW="0" imgH="0" progId="StaticMetafile">
                  <p:embed/>
                  <p:pic>
                    <p:nvPicPr>
                      <p:cNvPr id="0" name="rectole000000000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948" y="2488148"/>
                        <a:ext cx="4010290" cy="216973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 flipV="1">
            <a:off x="8288992" y="2629212"/>
            <a:ext cx="37830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6427084"/>
              </p:ext>
            </p:extLst>
          </p:nvPr>
        </p:nvGraphicFramePr>
        <p:xfrm>
          <a:off x="5087194" y="3635528"/>
          <a:ext cx="3805286" cy="2169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4" name="Картинка" r:id="rId5" imgW="0" imgH="0" progId="StaticMetafile">
                  <p:embed/>
                </p:oleObj>
              </mc:Choice>
              <mc:Fallback>
                <p:oleObj name="Картинка" r:id="rId5" imgW="0" imgH="0" progId="StaticMetafile">
                  <p:embed/>
                  <p:pic>
                    <p:nvPicPr>
                      <p:cNvPr id="0" name="rectole000000000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194" y="3635528"/>
                        <a:ext cx="3805286" cy="216973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574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327" y="215974"/>
            <a:ext cx="8079804" cy="14859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доступны в любом возрасте. Разработана мнемотехника для развития памяти взрослых и для раннего развития детей от трёх лет.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229" y="3789040"/>
            <a:ext cx="3900704" cy="256332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16832"/>
            <a:ext cx="4030813" cy="255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3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14114"/>
            <a:ext cx="7200900" cy="148590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мнемоники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Буквенный код</a:t>
            </a:r>
            <a:endParaRPr lang="ru-RU" sz="3200" u="sng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91" y="1988840"/>
            <a:ext cx="7571429" cy="396044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47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332656"/>
            <a:ext cx="7200900" cy="1485900"/>
          </a:xfrm>
        </p:spPr>
        <p:txBody>
          <a:bodyPr>
            <a:normAutofit/>
          </a:bodyPr>
          <a:lstStyle/>
          <a:p>
            <a:r>
              <a:rPr lang="ru-RU" sz="3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Цифробуквенный код</a:t>
            </a:r>
            <a:r>
              <a:rPr lang="ru-RU" sz="1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3848" y="1556792"/>
            <a:ext cx="5760640" cy="48965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 (985)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123-45-67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разобьем на пары и получим: </a:t>
            </a:r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98-51-23-45-67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Перекодируем их в буквы </a:t>
            </a:r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НМ-ЗВ-ГД-ЖЗ-КЛ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2911" y="1206798"/>
            <a:ext cx="293704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 — Б;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 — В;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 — Г;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 — Д;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 — Ж;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 — З;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 — К;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 — Л;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 — М;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 — Н.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80644" y="2736568"/>
            <a:ext cx="2282155" cy="481244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313409" y="3910280"/>
            <a:ext cx="561662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defRPr/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>
              <a:defRPr/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>
              <a:defRPr/>
            </a:pPr>
            <a:r>
              <a:rPr lang="ru-RU" sz="3200" b="1" dirty="0" smtClean="0">
                <a:latin typeface="Segoe Print" panose="02000600000000000000" pitchFamily="2" charset="0"/>
                <a:cs typeface="Times New Roman" panose="02020603050405020304" pitchFamily="18" charset="0"/>
              </a:rPr>
              <a:t>«</a:t>
            </a:r>
            <a:r>
              <a:rPr lang="ru-RU" sz="3200" b="1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НаМ</a:t>
            </a:r>
            <a:r>
              <a:rPr lang="ru-RU" sz="3200" b="1" dirty="0"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ЗВезды</a:t>
            </a:r>
            <a:r>
              <a:rPr lang="ru-RU" sz="3200" b="1" dirty="0">
                <a:latin typeface="Segoe Print" panose="020006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3200" b="1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ГаДали</a:t>
            </a:r>
            <a:r>
              <a:rPr lang="ru-RU" sz="3200" b="1" dirty="0"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endParaRPr lang="ru-RU" sz="3200" b="1" dirty="0" smtClean="0">
              <a:latin typeface="Segoe Print" panose="02000600000000000000" pitchFamily="2" charset="0"/>
              <a:cs typeface="Times New Roman" panose="02020603050405020304" pitchFamily="18" charset="0"/>
            </a:endParaRPr>
          </a:p>
          <a:p>
            <a:pPr algn="ctr" defTabSz="685800">
              <a:defRPr/>
            </a:pPr>
            <a:r>
              <a:rPr lang="ru-RU" sz="3200" b="1" dirty="0" err="1" smtClean="0">
                <a:latin typeface="Segoe Print" panose="02000600000000000000" pitchFamily="2" charset="0"/>
                <a:cs typeface="Times New Roman" panose="02020603050405020304" pitchFamily="18" charset="0"/>
              </a:rPr>
              <a:t>ЖиЗнь</a:t>
            </a:r>
            <a:r>
              <a:rPr lang="ru-RU" sz="3200" b="1" dirty="0" smtClean="0"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уКрашаЛи</a:t>
            </a:r>
            <a:r>
              <a:rPr lang="ru-RU" sz="3200" b="1" dirty="0" smtClean="0">
                <a:latin typeface="Segoe Print" panose="02000600000000000000" pitchFamily="2" charset="0"/>
                <a:cs typeface="Times New Roman" panose="02020603050405020304" pitchFamily="18" charset="0"/>
              </a:rPr>
              <a:t>»</a:t>
            </a:r>
          </a:p>
          <a:p>
            <a:pPr algn="ctr" defTabSz="685800">
              <a:defRPr/>
            </a:pPr>
            <a:endParaRPr lang="ru-RU" sz="3200" b="1" dirty="0">
              <a:latin typeface="Segoe Print" panose="02000600000000000000" pitchFamily="2" charset="0"/>
              <a:cs typeface="Times New Roman" panose="02020603050405020304" pitchFamily="18" charset="0"/>
            </a:endParaRPr>
          </a:p>
          <a:p>
            <a:pPr algn="ctr" defTabSz="685800">
              <a:defRPr/>
            </a:pP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>
              <a:defRPr/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77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355" y="476672"/>
            <a:ext cx="7200900" cy="1485900"/>
          </a:xfrm>
        </p:spPr>
        <p:txBody>
          <a:bodyPr/>
          <a:lstStyle/>
          <a:p>
            <a:pPr algn="ctr"/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шед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237760"/>
            <a:ext cx="7200900" cy="35814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вы хотите запомнить год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Крещения Руси — 988.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«Визировал (9) Владимир (8) крещение (8)»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662316"/>
            <a:ext cx="4392488" cy="295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6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5771" y="404664"/>
            <a:ext cx="7200900" cy="14859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Созвучие</a:t>
            </a:r>
            <a:br>
              <a:rPr lang="ru-RU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</a:t>
            </a: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«город-страна»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5799" y="121614"/>
            <a:ext cx="4104456" cy="7679124"/>
          </a:xfrm>
          <a:prstGeom prst="rect">
            <a:avLst/>
          </a:prstGeom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«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коси я на Кипре, не было бы урожая» (Никосия, Кипр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«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взял лимон воткнул в него перо» (Перу, Лима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«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Киты плавали в районе экватора» (Кито, Эквадор).</a:t>
            </a:r>
          </a:p>
          <a:p>
            <a:pPr marL="0" indent="0" algn="ctr">
              <a:buNone/>
            </a:pP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95501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0266" y="404664"/>
            <a:ext cx="7200900" cy="1485900"/>
          </a:xfrm>
        </p:spPr>
        <p:txBody>
          <a:bodyPr/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Рифмы</a:t>
            </a:r>
            <a:b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u="sng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00808"/>
            <a:ext cx="3493750" cy="2376264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564904"/>
            <a:ext cx="4578085" cy="34335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221088"/>
            <a:ext cx="2673647" cy="201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4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773" y="404664"/>
            <a:ext cx="7200900" cy="1485900"/>
          </a:xfrm>
        </p:spPr>
        <p:txBody>
          <a:bodyPr/>
          <a:lstStyle/>
          <a:p>
            <a:pPr algn="ctr"/>
            <a:r>
              <a:rPr lang="ru-RU" b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Сторителлинг</a:t>
            </a: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u="sng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378797"/>
            <a:ext cx="3207756" cy="2162417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900" y="1127858"/>
            <a:ext cx="2472773" cy="26642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05064"/>
            <a:ext cx="4328599" cy="20323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219" y="4196768"/>
            <a:ext cx="3118237" cy="225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9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88640"/>
            <a:ext cx="72009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25896" y="362634"/>
            <a:ext cx="64893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Анкетирование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тестирование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9631" y="1056010"/>
            <a:ext cx="71556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ru-RU" dirty="0">
                <a:solidFill>
                  <a:srgbClr val="0F0F0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эмпирическом исследовании приняли участие 3 ученика 10 класса.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120" y="1650420"/>
            <a:ext cx="3602098" cy="511226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406408" y="2159710"/>
            <a:ext cx="3096345" cy="4751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 АНКЕТЫ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№1 Хотели бы вы улучшить память?     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1)Да      2) Нет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№2 Важно ли иметь хорошую память ?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1)Да      2)Нет 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№3 За сколько времени вы запоминаете материал ?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№4 Забываете ли вы быстро изученный материал ?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1)Да       2)Нет 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№5 Какой материал вы запоминаете легче всего ?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68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4266" y="322130"/>
            <a:ext cx="7200900" cy="1485900"/>
          </a:xfrm>
        </p:spPr>
        <p:txBody>
          <a:bodyPr/>
          <a:lstStyle/>
          <a:p>
            <a:pPr lvl="0" algn="ctr"/>
            <a:r>
              <a:rPr lang="ru-RU" altLang="ru-RU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r>
              <a:rPr lang="ru-RU" altLang="ru-RU" sz="5400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ru-RU" altLang="ru-RU" sz="54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319" y="1196752"/>
            <a:ext cx="7128793" cy="5346594"/>
          </a:xfr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128378"/>
              </p:ext>
            </p:extLst>
          </p:nvPr>
        </p:nvGraphicFramePr>
        <p:xfrm>
          <a:off x="2123728" y="2348880"/>
          <a:ext cx="5400601" cy="2875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012">
                  <a:extLst>
                    <a:ext uri="{9D8B030D-6E8A-4147-A177-3AD203B41FA5}">
                      <a16:colId xmlns:a16="http://schemas.microsoft.com/office/drawing/2014/main" val="4053654232"/>
                    </a:ext>
                  </a:extLst>
                </a:gridCol>
                <a:gridCol w="1800012">
                  <a:extLst>
                    <a:ext uri="{9D8B030D-6E8A-4147-A177-3AD203B41FA5}">
                      <a16:colId xmlns:a16="http://schemas.microsoft.com/office/drawing/2014/main" val="414299310"/>
                    </a:ext>
                  </a:extLst>
                </a:gridCol>
                <a:gridCol w="1800577">
                  <a:extLst>
                    <a:ext uri="{9D8B030D-6E8A-4147-A177-3AD203B41FA5}">
                      <a16:colId xmlns:a16="http://schemas.microsoft.com/office/drawing/2014/main" val="2798518026"/>
                    </a:ext>
                  </a:extLst>
                </a:gridCol>
              </a:tblGrid>
              <a:tr h="280831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 испытуемый (ж)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№1 - да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№2 - да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№3 - по-разному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№4 -  нет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№5 - стихи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 испытуемый (ж)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№1 - нет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№2 - да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№3 - как пойдет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№4 -  да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№5 - который не скучный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 испытуемый (м)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№1 - да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№2 - да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№3- по-разному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№4 -  да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№5 - интересный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982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83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8606" y="305670"/>
            <a:ext cx="7200900" cy="1485900"/>
          </a:xfrm>
        </p:spPr>
        <p:txBody>
          <a:bodyPr/>
          <a:lstStyle/>
          <a:p>
            <a:r>
              <a:rPr lang="ru-RU" b="1" dirty="0" smtClean="0"/>
              <a:t>ТЕСТИРОВАНИЕ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915" y="1124744"/>
            <a:ext cx="7104856" cy="5328642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736349" y="2252735"/>
            <a:ext cx="1997968" cy="3036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ЛОПАТА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ЭКОНОМИКА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КАШКА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ТАТУИРОВКА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НЕЙРОН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ЛЮБОВЬ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НОЖНИЦЫ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СОВЕСТЬ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ГЛИНА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10. СЛОВАРЬ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76056" y="2225682"/>
            <a:ext cx="2286000" cy="3090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МАСЛО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БУМАГА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ПИРОЖНОЕ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ЛОГИКА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 СОЦИАЛИЗМ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16. ГЛАГОЛ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17. ПРОРЫВ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18. ДЕЗЕРТИР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19. СВЕЧА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20. ВИШНЯ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106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2821525"/>
              </p:ext>
            </p:extLst>
          </p:nvPr>
        </p:nvGraphicFramePr>
        <p:xfrm>
          <a:off x="1403648" y="1700808"/>
          <a:ext cx="7200800" cy="23762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0016">
                  <a:extLst>
                    <a:ext uri="{9D8B030D-6E8A-4147-A177-3AD203B41FA5}">
                      <a16:colId xmlns:a16="http://schemas.microsoft.com/office/drawing/2014/main" val="4247446284"/>
                    </a:ext>
                  </a:extLst>
                </a:gridCol>
                <a:gridCol w="2400016">
                  <a:extLst>
                    <a:ext uri="{9D8B030D-6E8A-4147-A177-3AD203B41FA5}">
                      <a16:colId xmlns:a16="http://schemas.microsoft.com/office/drawing/2014/main" val="3564183723"/>
                    </a:ext>
                  </a:extLst>
                </a:gridCol>
                <a:gridCol w="2400768">
                  <a:extLst>
                    <a:ext uri="{9D8B030D-6E8A-4147-A177-3AD203B41FA5}">
                      <a16:colId xmlns:a16="http://schemas.microsoft.com/office/drawing/2014/main" val="2479324323"/>
                    </a:ext>
                  </a:extLst>
                </a:gridCol>
              </a:tblGrid>
              <a:tr h="23762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 испытуемый (ж)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 продуктивность запоминания - 55%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(11 слов)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 испытуемый (ж)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 продуктивность запоминания - 35%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(7 слов)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3 испытуемый (м)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продуктивность запоминания - 55%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(11 слов)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927840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995936" y="548680"/>
            <a:ext cx="17956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987825" y="4293094"/>
            <a:ext cx="706987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274511"/>
            <a:ext cx="3040318" cy="224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9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5803981"/>
              </p:ext>
            </p:extLst>
          </p:nvPr>
        </p:nvGraphicFramePr>
        <p:xfrm>
          <a:off x="2051720" y="1844874"/>
          <a:ext cx="6084286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Картинка" r:id="rId3" imgW="0" imgH="0" progId="StaticMetafile">
                  <p:embed/>
                </p:oleObj>
              </mc:Choice>
              <mc:Fallback>
                <p:oleObj name="Картинка" r:id="rId3" imgW="0" imgH="0" progId="StaticMetafile">
                  <p:embed/>
                  <p:pic>
                    <p:nvPicPr>
                      <p:cNvPr id="0" name="rectole000000000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1844874"/>
                        <a:ext cx="6084286" cy="46085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331640" y="908720"/>
            <a:ext cx="842493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308555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Упражнения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 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 action="ppaction://hlinkfile"/>
              </a:rPr>
              <a:t>приёмы мнемотехники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записывают информацию в мозг во время непосредственной работы с ними.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0032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7200900" cy="14859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 Повторное </a:t>
            </a:r>
            <a:r>
              <a:rPr lang="ru-RU" b="1" dirty="0"/>
              <a:t>тестирование </a:t>
            </a:r>
            <a:r>
              <a:rPr lang="ru-RU" b="1" dirty="0" smtClean="0"/>
              <a:t>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700" b="1" dirty="0" smtClean="0"/>
              <a:t>ОТВЕТЫ</a:t>
            </a:r>
            <a:endParaRPr lang="ru-RU" sz="27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0462988"/>
              </p:ext>
            </p:extLst>
          </p:nvPr>
        </p:nvGraphicFramePr>
        <p:xfrm>
          <a:off x="1547664" y="1988840"/>
          <a:ext cx="6942083" cy="24236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3786">
                  <a:extLst>
                    <a:ext uri="{9D8B030D-6E8A-4147-A177-3AD203B41FA5}">
                      <a16:colId xmlns:a16="http://schemas.microsoft.com/office/drawing/2014/main" val="2321993390"/>
                    </a:ext>
                  </a:extLst>
                </a:gridCol>
                <a:gridCol w="2313786">
                  <a:extLst>
                    <a:ext uri="{9D8B030D-6E8A-4147-A177-3AD203B41FA5}">
                      <a16:colId xmlns:a16="http://schemas.microsoft.com/office/drawing/2014/main" val="3153606115"/>
                    </a:ext>
                  </a:extLst>
                </a:gridCol>
                <a:gridCol w="2314511">
                  <a:extLst>
                    <a:ext uri="{9D8B030D-6E8A-4147-A177-3AD203B41FA5}">
                      <a16:colId xmlns:a16="http://schemas.microsoft.com/office/drawing/2014/main" val="1044348978"/>
                    </a:ext>
                  </a:extLst>
                </a:gridCol>
              </a:tblGrid>
              <a:tr h="242363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 испытуемый (ж)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 продуктивность запоминания - 75% 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(15 слов)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 испытуемый (ж)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 продуктивность запоминания - 60%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(12 слов)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3 испытуемый (м)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продуктивность запоминания -80 %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(16 слов)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5732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582760"/>
            <a:ext cx="3027392" cy="201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06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92696"/>
            <a:ext cx="7200900" cy="14859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На основе проведенного исследования наша гипотеза: «Мнемонические тренировки улучшают качество памяти», была </a:t>
            </a:r>
            <a:r>
              <a:rPr lang="ru-RU" sz="2800" b="1" dirty="0" smtClean="0"/>
              <a:t>доказана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569" y="2420888"/>
            <a:ext cx="5191994" cy="3456384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30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620688"/>
            <a:ext cx="5616624" cy="5616624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88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540</TotalTime>
  <Words>594</Words>
  <Application>Microsoft Office PowerPoint</Application>
  <PresentationFormat>Экран (4:3)</PresentationFormat>
  <Paragraphs>162</Paragraphs>
  <Slides>22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Franklin Gothic Book</vt:lpstr>
      <vt:lpstr>Segoe Print</vt:lpstr>
      <vt:lpstr>Times New Roman</vt:lpstr>
      <vt:lpstr>Crop</vt:lpstr>
      <vt:lpstr>Картинка</vt:lpstr>
      <vt:lpstr>Исследование эффективности мнемонических правил</vt:lpstr>
      <vt:lpstr> </vt:lpstr>
      <vt:lpstr>Презентация PowerPoint</vt:lpstr>
      <vt:lpstr>       Что такое мнемоника?</vt:lpstr>
      <vt:lpstr>История мнемоники </vt:lpstr>
      <vt:lpstr>Презентация PowerPoint</vt:lpstr>
      <vt:lpstr>Зачем нужна мнемоника?</vt:lpstr>
      <vt:lpstr>Техники доступны в любом возрасте. Разработана мнемотехника для развития памяти взрослых и для раннего развития детей от трёх лет. </vt:lpstr>
      <vt:lpstr>Приёмы мнемоники  Буквенный код</vt:lpstr>
      <vt:lpstr>Цифробуквенный код </vt:lpstr>
      <vt:lpstr>Система шед</vt:lpstr>
      <vt:lpstr>Созвучие Например, «город-страна» </vt:lpstr>
      <vt:lpstr>Рифмы </vt:lpstr>
      <vt:lpstr>Сторителлинг </vt:lpstr>
      <vt:lpstr> </vt:lpstr>
      <vt:lpstr>ОТВЕТЫ </vt:lpstr>
      <vt:lpstr>ТЕСТИРОВАНИЕ </vt:lpstr>
      <vt:lpstr>Презентация PowerPoint</vt:lpstr>
      <vt:lpstr>Презентация PowerPoint</vt:lpstr>
      <vt:lpstr> Повторное тестирование    ОТВЕТЫ</vt:lpstr>
      <vt:lpstr>На основе проведенного исследования наша гипотеза: «Мнемонические тренировки улучшают качество памяти», была доказана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Мнемоника</dc:title>
  <dc:creator>User</dc:creator>
  <cp:lastModifiedBy>Пользователь Windows</cp:lastModifiedBy>
  <cp:revision>73</cp:revision>
  <dcterms:created xsi:type="dcterms:W3CDTF">2023-01-15T13:07:14Z</dcterms:created>
  <dcterms:modified xsi:type="dcterms:W3CDTF">2023-04-18T10:22:41Z</dcterms:modified>
</cp:coreProperties>
</file>